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22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5"/>
  </p:notesMasterIdLst>
  <p:handoutMasterIdLst>
    <p:handoutMasterId r:id="rId26"/>
  </p:handoutMasterIdLst>
  <p:sldIdLst>
    <p:sldId id="269" r:id="rId3"/>
    <p:sldId id="260" r:id="rId4"/>
    <p:sldId id="257" r:id="rId5"/>
    <p:sldId id="283" r:id="rId6"/>
    <p:sldId id="267" r:id="rId7"/>
    <p:sldId id="284" r:id="rId8"/>
    <p:sldId id="256" r:id="rId9"/>
    <p:sldId id="281" r:id="rId10"/>
    <p:sldId id="258" r:id="rId11"/>
    <p:sldId id="262" r:id="rId12"/>
    <p:sldId id="285" r:id="rId13"/>
    <p:sldId id="273" r:id="rId14"/>
    <p:sldId id="271" r:id="rId15"/>
    <p:sldId id="272" r:id="rId16"/>
    <p:sldId id="274" r:id="rId17"/>
    <p:sldId id="276" r:id="rId18"/>
    <p:sldId id="277" r:id="rId19"/>
    <p:sldId id="279" r:id="rId20"/>
    <p:sldId id="275" r:id="rId21"/>
    <p:sldId id="278" r:id="rId22"/>
    <p:sldId id="286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64A8D2-9826-4631-B733-F89A556CD997}">
          <p14:sldIdLst>
            <p14:sldId id="269"/>
            <p14:sldId id="260"/>
            <p14:sldId id="257"/>
            <p14:sldId id="283"/>
            <p14:sldId id="267"/>
            <p14:sldId id="284"/>
            <p14:sldId id="256"/>
            <p14:sldId id="281"/>
            <p14:sldId id="258"/>
            <p14:sldId id="262"/>
            <p14:sldId id="285"/>
          </p14:sldIdLst>
        </p14:section>
        <p14:section name="Surface of Mars" id="{7670F6AB-A8DF-4FDC-8EBB-9799FD9BD1B0}">
          <p14:sldIdLst>
            <p14:sldId id="273"/>
            <p14:sldId id="271"/>
            <p14:sldId id="272"/>
            <p14:sldId id="274"/>
            <p14:sldId id="276"/>
            <p14:sldId id="277"/>
            <p14:sldId id="279"/>
            <p14:sldId id="275"/>
            <p14:sldId id="278"/>
            <p14:sldId id="286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0" d="100"/>
          <a:sy n="70" d="100"/>
        </p:scale>
        <p:origin x="1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Cost of Some Recent  Mars Missions and  Gravity Movie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ltUpDiag">
              <a:fgClr>
                <a:schemeClr val="accent2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$74m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604-49BC-B934-FBBD074A957B}"/>
                </c:ext>
              </c:extLst>
            </c:dLbl>
            <c:dLbl>
              <c:idx val="1"/>
              <c:layout>
                <c:manualLayout>
                  <c:x val="0"/>
                  <c:y val="7.3828120458406228E-3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$100m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604-49BC-B934-FBBD074A957B}"/>
                </c:ext>
              </c:extLst>
            </c:dLbl>
            <c:dLbl>
              <c:idx val="2"/>
              <c:layout>
                <c:manualLayout>
                  <c:x val="-4.6874999999999998E-3"/>
                  <c:y val="2.6953123341958455E-3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$671m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604-49BC-B934-FBBD074A957B}"/>
                </c:ext>
              </c:extLst>
            </c:dLbl>
            <c:dLbl>
              <c:idx val="3"/>
              <c:layout>
                <c:manualLayout>
                  <c:x val="0"/>
                  <c:y val="-1.9921873774491031E-3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$386m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604-49BC-B934-FBBD074A957B}"/>
                </c:ext>
              </c:extLst>
            </c:dLbl>
            <c:dLbl>
              <c:idx val="4"/>
              <c:layout>
                <c:manualLayout>
                  <c:x val="1.5624999999998854E-3"/>
                  <c:y val="-6.6796870890941384E-3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$117m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604-49BC-B934-FBBD074A957B}"/>
                </c:ext>
              </c:extLst>
            </c:dLbl>
            <c:spPr>
              <a:solidFill>
                <a:schemeClr val="accent2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MOM</c:v>
                </c:pt>
                <c:pt idx="1">
                  <c:v>Gravity</c:v>
                </c:pt>
                <c:pt idx="2">
                  <c:v>MEAVEN</c:v>
                </c:pt>
                <c:pt idx="3">
                  <c:v>ESA</c:v>
                </c:pt>
                <c:pt idx="4">
                  <c:v>Phobos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74</c:v>
                </c:pt>
                <c:pt idx="1">
                  <c:v>100</c:v>
                </c:pt>
                <c:pt idx="2">
                  <c:v>671</c:v>
                </c:pt>
                <c:pt idx="3">
                  <c:v>386</c:v>
                </c:pt>
                <c:pt idx="4">
                  <c:v>117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04-49BC-B934-FBBD074A957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400846192"/>
        <c:axId val="400846520"/>
      </c:barChart>
      <c:catAx>
        <c:axId val="400846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Budget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2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846520"/>
        <c:crosses val="autoZero"/>
        <c:auto val="1"/>
        <c:lblAlgn val="ctr"/>
        <c:lblOffset val="100"/>
        <c:noMultiLvlLbl val="0"/>
      </c:catAx>
      <c:valAx>
        <c:axId val="40084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$ Dollar (million)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846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 w="9525" cap="flat" cmpd="sng" algn="ctr">
      <a:solidFill>
        <a:schemeClr val="accent2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69253-434F-4FD6-AEEC-3B507E224A34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Abhishek Gupta |Introduction to Research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2C228-B8EC-4510-8567-D2C87246D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99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96D12-9831-4731-B7C1-F36C66E21773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Abhishek Gupta |Introduction to Research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1B8F6-9B8B-4842-A914-F186BEFF5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039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26AA-22F2-4E53-BFEB-67884C62B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08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26AA-22F2-4E53-BFEB-67884C62B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39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26AA-22F2-4E53-BFEB-67884C62B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37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4641-77E1-41A9-B850-3E3EFAFFC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44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4641-77E1-41A9-B850-3E3EFAFFC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03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4641-77E1-41A9-B850-3E3EFAFFC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8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4641-77E1-41A9-B850-3E3EFAFFC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31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4641-77E1-41A9-B850-3E3EFAFFC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12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4641-77E1-41A9-B850-3E3EFAFFC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44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4641-77E1-41A9-B850-3E3EFAFFC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125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4641-77E1-41A9-B850-3E3EFAFFC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41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26AA-22F2-4E53-BFEB-67884C62B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8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4641-77E1-41A9-B850-3E3EFAFFC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995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4641-77E1-41A9-B850-3E3EFAFFC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73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4641-77E1-41A9-B850-3E3EFAFFC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0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26AA-22F2-4E53-BFEB-67884C62B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32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26AA-22F2-4E53-BFEB-67884C62B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9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Outline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26AA-22F2-4E53-BFEB-67884C62B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20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26AA-22F2-4E53-BFEB-67884C62B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4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26AA-22F2-4E53-BFEB-67884C62B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05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26AA-22F2-4E53-BFEB-67884C62B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13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26AA-22F2-4E53-BFEB-67884C62B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9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44000" b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11/30/2016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Martian Surface with the eyes of MOM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726AA-22F2-4E53-BFEB-67884C62B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3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44000" b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11/30/2016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Martian Surface with the eyes of MOM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D4641-77E1-41A9-B850-3E3EFAFFC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6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75392"/>
            <a:ext cx="6553545" cy="4915158"/>
          </a:xfrm>
          <a:prstGeom prst="rect">
            <a:avLst/>
          </a:prstGeom>
        </p:spPr>
      </p:pic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674" y="321177"/>
            <a:ext cx="3715428" cy="33683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400" dirty="0">
                <a:solidFill>
                  <a:schemeClr val="accent2"/>
                </a:solidFill>
              </a:rPr>
              <a:t>Martian Surface With The Eyes Of  Mars Orbiter Mission (MOM)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4641-77E1-41A9-B850-3E3EFAFFC178}" type="slidenum">
              <a:rPr lang="en-US" smtClean="0"/>
              <a:t>1</a:t>
            </a:fld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430594" y="5820277"/>
            <a:ext cx="35543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Abhishek Gupta (83165)</a:t>
            </a:r>
          </a:p>
          <a:p>
            <a:r>
              <a:rPr lang="en-US" dirty="0">
                <a:latin typeface="Palatino Linotype" panose="02040502050505030304" pitchFamily="18" charset="0"/>
              </a:rPr>
              <a:t>Introduction to Research</a:t>
            </a:r>
          </a:p>
          <a:p>
            <a:r>
              <a:rPr lang="en-US" dirty="0">
                <a:latin typeface="Palatino Linotype" panose="02040502050505030304" pitchFamily="18" charset="0"/>
              </a:rPr>
              <a:t>MEFT, Instituto Superior Tecnico</a:t>
            </a:r>
          </a:p>
        </p:txBody>
      </p:sp>
    </p:spTree>
    <p:extLst>
      <p:ext uri="{BB962C8B-B14F-4D97-AF65-F5344CB8AC3E}">
        <p14:creationId xmlns:p14="http://schemas.microsoft.com/office/powerpoint/2010/main" val="3937848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5787" y="17321"/>
            <a:ext cx="5127031" cy="16766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Payloads</a:t>
            </a:r>
            <a:r>
              <a:rPr lang="en-US" dirty="0"/>
              <a:t> 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31" y="1439362"/>
            <a:ext cx="6817389" cy="4718837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r>
              <a:rPr lang="en-US"/>
              <a:t>11/30/2016</a:t>
            </a:r>
          </a:p>
        </p:txBody>
      </p:sp>
      <p:sp useBgFill="1"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94726AA-22F2-4E53-BFEB-67884C62B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136" y="17321"/>
            <a:ext cx="1667327" cy="12238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60" y="-70973"/>
            <a:ext cx="1592541" cy="131978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212451" y="6356350"/>
            <a:ext cx="32785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Martian Surface with the eyes of MOM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</p:spTree>
    <p:extLst>
      <p:ext uri="{BB962C8B-B14F-4D97-AF65-F5344CB8AC3E}">
        <p14:creationId xmlns:p14="http://schemas.microsoft.com/office/powerpoint/2010/main" val="2365010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Martian Surface</a:t>
            </a:r>
          </a:p>
        </p:txBody>
      </p:sp>
      <p:sp>
        <p:nvSpPr>
          <p:cNvPr id="4" name="Rectangle 3"/>
          <p:cNvSpPr/>
          <p:nvPr/>
        </p:nvSpPr>
        <p:spPr>
          <a:xfrm>
            <a:off x="4620437" y="6411370"/>
            <a:ext cx="32785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Martian Surface with the eyes of MOM</a:t>
            </a:r>
          </a:p>
        </p:txBody>
      </p:sp>
    </p:spTree>
    <p:extLst>
      <p:ext uri="{BB962C8B-B14F-4D97-AF65-F5344CB8AC3E}">
        <p14:creationId xmlns:p14="http://schemas.microsoft.com/office/powerpoint/2010/main" val="1951710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4612388" cy="16766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Martian Seasons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r>
              <a:rPr lang="en-US"/>
              <a:t>11/30/2016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94726AA-22F2-4E53-BFEB-67884C62B93A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 r="1375"/>
          <a:stretch>
            <a:fillRect/>
          </a:stretch>
        </p:blipFill>
        <p:spPr bwMode="auto">
          <a:xfrm>
            <a:off x="710970" y="2305869"/>
            <a:ext cx="4870536" cy="374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5742" r="7187" b="4306"/>
          <a:stretch>
            <a:fillRect/>
          </a:stretch>
        </p:blipFill>
        <p:spPr bwMode="auto">
          <a:xfrm>
            <a:off x="6096000" y="1241210"/>
            <a:ext cx="5061366" cy="501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136" y="17321"/>
            <a:ext cx="1667327" cy="122388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60" y="-70973"/>
            <a:ext cx="1592541" cy="13197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56705" y="6325968"/>
            <a:ext cx="32785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Martian Surface with the eyes of MOM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</p:spTree>
    <p:extLst>
      <p:ext uri="{BB962C8B-B14F-4D97-AF65-F5344CB8AC3E}">
        <p14:creationId xmlns:p14="http://schemas.microsoft.com/office/powerpoint/2010/main" val="2203133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686" y="177008"/>
            <a:ext cx="10515600" cy="1229761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Valles Marineris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967752" y="4486032"/>
            <a:ext cx="3416593" cy="1500187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Location(4000 km)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Atmosphere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Optical Depth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26AA-22F2-4E53-BFEB-67884C62B93A}" type="slidenum">
              <a:rPr lang="en-US" smtClean="0"/>
              <a:t>13</a:t>
            </a:fld>
            <a:endParaRPr lang="en-US"/>
          </a:p>
        </p:txBody>
      </p:sp>
      <p:pic>
        <p:nvPicPr>
          <p:cNvPr id="20" name="Picture 21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lum bright="10000" contrast="30000"/>
          </a:blip>
          <a:srcRect l="23395" t="33421" b="39842"/>
          <a:stretch>
            <a:fillRect/>
          </a:stretch>
        </p:blipFill>
        <p:spPr bwMode="auto">
          <a:xfrm>
            <a:off x="647114" y="1570038"/>
            <a:ext cx="1051560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136" y="17321"/>
            <a:ext cx="1667327" cy="122388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60" y="-70973"/>
            <a:ext cx="1592541" cy="131978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359012" y="6352143"/>
            <a:ext cx="32785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Martian Surface with the eyes of MOM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</p:spTree>
    <p:extLst>
      <p:ext uri="{BB962C8B-B14F-4D97-AF65-F5344CB8AC3E}">
        <p14:creationId xmlns:p14="http://schemas.microsoft.com/office/powerpoint/2010/main" val="3599052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Study Area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26AA-22F2-4E53-BFEB-67884C62B93A}" type="slidenum">
              <a:rPr lang="en-US" smtClean="0"/>
              <a:t>14</a:t>
            </a:fld>
            <a:endParaRPr lang="en-US"/>
          </a:p>
        </p:txBody>
      </p:sp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1012874" y="1690688"/>
            <a:ext cx="4899660" cy="4416202"/>
            <a:chOff x="3886200" y="2387425"/>
            <a:chExt cx="5181600" cy="4165775"/>
          </a:xfrm>
        </p:grpSpPr>
        <p:grpSp>
          <p:nvGrpSpPr>
            <p:cNvPr id="8" name="Group 21"/>
            <p:cNvGrpSpPr>
              <a:grpSpLocks/>
            </p:cNvGrpSpPr>
            <p:nvPr/>
          </p:nvGrpSpPr>
          <p:grpSpPr bwMode="auto">
            <a:xfrm>
              <a:off x="3886200" y="2438400"/>
              <a:ext cx="5181600" cy="4114800"/>
              <a:chOff x="4876800" y="1447800"/>
              <a:chExt cx="6400800" cy="5108028"/>
            </a:xfrm>
          </p:grpSpPr>
          <p:pic>
            <p:nvPicPr>
              <p:cNvPr id="12" name="Picture 27" descr="image_26 copy.jpg"/>
              <p:cNvPicPr>
                <a:picLocks noChangeAspect="1"/>
              </p:cNvPicPr>
              <p:nvPr/>
            </p:nvPicPr>
            <p:blipFill>
              <a:blip r:embed="rId2" cstate="print">
                <a:lum bright="-10000" contras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897"/>
              <a:stretch>
                <a:fillRect/>
              </a:stretch>
            </p:blipFill>
            <p:spPr bwMode="auto">
              <a:xfrm>
                <a:off x="4876800" y="1447800"/>
                <a:ext cx="6400800" cy="51080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Rectangle 22"/>
              <p:cNvSpPr>
                <a:spLocks noChangeArrowheads="1"/>
              </p:cNvSpPr>
              <p:nvPr/>
            </p:nvSpPr>
            <p:spPr bwMode="auto">
              <a:xfrm>
                <a:off x="5181600" y="5410200"/>
                <a:ext cx="1713395" cy="435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sz="1400" dirty="0" err="1">
                    <a:solidFill>
                      <a:schemeClr val="bg1"/>
                    </a:solidFill>
                  </a:rPr>
                  <a:t>Melas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Chasma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 22"/>
              <p:cNvSpPr>
                <a:spLocks noChangeArrowheads="1"/>
              </p:cNvSpPr>
              <p:nvPr/>
            </p:nvSpPr>
            <p:spPr bwMode="auto">
              <a:xfrm rot="1918003">
                <a:off x="7280493" y="3618289"/>
                <a:ext cx="1997004" cy="435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sz="1400" dirty="0" err="1">
                    <a:solidFill>
                      <a:schemeClr val="bg1"/>
                    </a:solidFill>
                  </a:rPr>
                  <a:t>Coprates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Chasma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8610594" y="2387425"/>
              <a:ext cx="334517" cy="508176"/>
              <a:chOff x="8699412" y="1185345"/>
              <a:chExt cx="321025" cy="643455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 flipV="1">
                <a:off x="8839278" y="1599723"/>
                <a:ext cx="0" cy="228938"/>
              </a:xfrm>
              <a:prstGeom prst="straightConnector1">
                <a:avLst/>
              </a:prstGeom>
              <a:ln w="15875">
                <a:solidFill>
                  <a:srgbClr val="FF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22"/>
              <p:cNvSpPr>
                <a:spLocks noChangeArrowheads="1"/>
              </p:cNvSpPr>
              <p:nvPr/>
            </p:nvSpPr>
            <p:spPr bwMode="auto">
              <a:xfrm>
                <a:off x="8699412" y="1185345"/>
                <a:ext cx="321025" cy="443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sz="1400"/>
                  <a:t>N</a:t>
                </a:r>
              </a:p>
            </p:txBody>
          </p:sp>
        </p:grpSp>
      </p:grpSp>
      <p:pic>
        <p:nvPicPr>
          <p:cNvPr id="1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 t="1852" r="3310"/>
          <a:stretch>
            <a:fillRect/>
          </a:stretch>
        </p:blipFill>
        <p:spPr bwMode="auto">
          <a:xfrm>
            <a:off x="6480208" y="1760761"/>
            <a:ext cx="4648667" cy="4346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136" y="17321"/>
            <a:ext cx="1667327" cy="12238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60" y="-70973"/>
            <a:ext cx="1592541" cy="13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70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Change in Brightness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26AA-22F2-4E53-BFEB-67884C62B93A}" type="slidenum">
              <a:rPr lang="en-US" smtClean="0"/>
              <a:t>15</a:t>
            </a:fld>
            <a:endParaRPr lang="en-US"/>
          </a:p>
        </p:txBody>
      </p: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2310320" y="1448972"/>
            <a:ext cx="7804351" cy="4638238"/>
            <a:chOff x="13660" y="689751"/>
            <a:chExt cx="6615739" cy="4532666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13660" y="689751"/>
              <a:ext cx="6615739" cy="4532666"/>
              <a:chOff x="14018" y="613486"/>
              <a:chExt cx="6789307" cy="4529020"/>
            </a:xfrm>
          </p:grpSpPr>
          <p:pic>
            <p:nvPicPr>
              <p:cNvPr id="13" name="Picture 5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79"/>
              <a:stretch>
                <a:fillRect/>
              </a:stretch>
            </p:blipFill>
            <p:spPr bwMode="auto">
              <a:xfrm>
                <a:off x="14018" y="613486"/>
                <a:ext cx="6490529" cy="444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Rectangle 1"/>
              <p:cNvSpPr>
                <a:spLocks noChangeArrowheads="1"/>
              </p:cNvSpPr>
              <p:nvPr/>
            </p:nvSpPr>
            <p:spPr bwMode="auto">
              <a:xfrm>
                <a:off x="156398" y="4880806"/>
                <a:ext cx="3580869" cy="261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 eaLnBrk="1" hangingPunct="1">
                  <a:defRPr/>
                </a:pPr>
                <a:r>
                  <a:rPr lang="en-US" sz="1100" b="1" dirty="0">
                    <a:solidFill>
                      <a:srgbClr val="231F20"/>
                    </a:solidFill>
                    <a:latin typeface="+mj-lt"/>
                    <a:ea typeface="Calibri" pitchFamily="34" charset="0"/>
                    <a:cs typeface="Times New Roman" pitchFamily="18" charset="0"/>
                  </a:rPr>
                  <a:t>13 Dec 2014 (</a:t>
                </a:r>
                <a:r>
                  <a:rPr lang="en-US" sz="1100" b="1" dirty="0">
                    <a:solidFill>
                      <a:srgbClr val="231F20"/>
                    </a:solidFill>
                    <a:latin typeface="+mn-lt"/>
                    <a:ea typeface="Calibri" pitchFamily="34" charset="0"/>
                    <a:cs typeface="Times New Roman" pitchFamily="18" charset="0"/>
                  </a:rPr>
                  <a:t>orbit </a:t>
                </a:r>
                <a:r>
                  <a:rPr lang="en-US" sz="1100" b="1" dirty="0">
                    <a:solidFill>
                      <a:srgbClr val="231F20"/>
                    </a:solidFill>
                    <a:latin typeface="+mj-lt"/>
                    <a:ea typeface="Calibri" pitchFamily="34" charset="0"/>
                    <a:cs typeface="Times New Roman" pitchFamily="18" charset="0"/>
                  </a:rPr>
                  <a:t>52, </a:t>
                </a:r>
                <a:r>
                  <a:rPr lang="en-US" sz="1100" b="1" i="1" dirty="0">
                    <a:solidFill>
                      <a:srgbClr val="231F20"/>
                    </a:solidFill>
                    <a:latin typeface="+mn-lt"/>
                    <a:ea typeface="Calibri" pitchFamily="34" charset="0"/>
                    <a:cs typeface="Times New Roman" pitchFamily="18" charset="0"/>
                  </a:rPr>
                  <a:t>Ls</a:t>
                </a:r>
                <a:r>
                  <a:rPr lang="en-US" sz="1100" b="1" dirty="0">
                    <a:solidFill>
                      <a:srgbClr val="231F20"/>
                    </a:solidFill>
                    <a:latin typeface="+mn-lt"/>
                    <a:ea typeface="Calibri" pitchFamily="34" charset="0"/>
                    <a:cs typeface="Times New Roman" pitchFamily="18" charset="0"/>
                  </a:rPr>
                  <a:t> = </a:t>
                </a:r>
                <a:r>
                  <a:rPr lang="en-US" sz="1100" b="1" dirty="0">
                    <a:solidFill>
                      <a:srgbClr val="231F20"/>
                    </a:solidFill>
                    <a:latin typeface="+mj-lt"/>
                    <a:ea typeface="Calibri" pitchFamily="34" charset="0"/>
                    <a:cs typeface="Times New Roman" pitchFamily="18" charset="0"/>
                  </a:rPr>
                  <a:t>251.82, </a:t>
                </a:r>
                <a:r>
                  <a:rPr lang="en-US" sz="1100" b="1" dirty="0">
                    <a:solidFill>
                      <a:srgbClr val="231F20"/>
                    </a:solidFill>
                    <a:latin typeface="+mn-lt"/>
                    <a:ea typeface="Calibri" pitchFamily="34" charset="0"/>
                    <a:cs typeface="Times New Roman" pitchFamily="18" charset="0"/>
                  </a:rPr>
                  <a:t>LT = </a:t>
                </a:r>
                <a:r>
                  <a:rPr lang="en-US" sz="1100" b="1" dirty="0">
                    <a:solidFill>
                      <a:srgbClr val="231F20"/>
                    </a:solidFill>
                    <a:latin typeface="+mj-lt"/>
                    <a:ea typeface="Calibri" pitchFamily="34" charset="0"/>
                    <a:cs typeface="Times New Roman" pitchFamily="18" charset="0"/>
                  </a:rPr>
                  <a:t>9:48)</a:t>
                </a:r>
                <a:endParaRPr lang="en-US" sz="1100" b="1" dirty="0">
                  <a:latin typeface="+mj-lt"/>
                </a:endParaRPr>
              </a:p>
            </p:txBody>
          </p:sp>
          <p:sp>
            <p:nvSpPr>
              <p:cNvPr id="15" name="Rectangle 1"/>
              <p:cNvSpPr>
                <a:spLocks noChangeArrowheads="1"/>
              </p:cNvSpPr>
              <p:nvPr/>
            </p:nvSpPr>
            <p:spPr bwMode="auto">
              <a:xfrm>
                <a:off x="156398" y="2573080"/>
                <a:ext cx="3362563" cy="2617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 eaLnBrk="1" hangingPunct="1">
                  <a:defRPr/>
                </a:pPr>
                <a:r>
                  <a:rPr lang="en-US" sz="1100" b="1" dirty="0">
                    <a:solidFill>
                      <a:srgbClr val="231F20"/>
                    </a:solidFill>
                    <a:latin typeface="+mj-lt"/>
                    <a:ea typeface="Calibri" pitchFamily="34" charset="0"/>
                    <a:cs typeface="Times New Roman" pitchFamily="18" charset="0"/>
                  </a:rPr>
                  <a:t>28 Oct 2014 (orbit 34, </a:t>
                </a:r>
                <a:r>
                  <a:rPr lang="en-US" sz="1100" b="1" i="1" dirty="0">
                    <a:solidFill>
                      <a:srgbClr val="231F20"/>
                    </a:solidFill>
                    <a:latin typeface="+mj-lt"/>
                    <a:ea typeface="Calibri" pitchFamily="34" charset="0"/>
                    <a:cs typeface="Times New Roman" pitchFamily="18" charset="0"/>
                  </a:rPr>
                  <a:t>Ls</a:t>
                </a:r>
                <a:r>
                  <a:rPr lang="en-US" sz="1100" b="1" dirty="0">
                    <a:solidFill>
                      <a:srgbClr val="231F20"/>
                    </a:solidFill>
                    <a:latin typeface="+mj-lt"/>
                    <a:ea typeface="Calibri" pitchFamily="34" charset="0"/>
                    <a:cs typeface="Times New Roman" pitchFamily="18" charset="0"/>
                  </a:rPr>
                  <a:t> = 222.63, LT = 9:16) </a:t>
                </a:r>
              </a:p>
            </p:txBody>
          </p:sp>
          <p:sp>
            <p:nvSpPr>
              <p:cNvPr id="16" name="Rectangle 1"/>
              <p:cNvSpPr>
                <a:spLocks noChangeArrowheads="1"/>
              </p:cNvSpPr>
              <p:nvPr/>
            </p:nvSpPr>
            <p:spPr bwMode="auto">
              <a:xfrm>
                <a:off x="3429359" y="2573080"/>
                <a:ext cx="3373966" cy="2617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 eaLnBrk="1" hangingPunct="1">
                  <a:defRPr/>
                </a:pPr>
                <a:r>
                  <a:rPr lang="en-US" sz="1100" b="1" dirty="0">
                    <a:solidFill>
                      <a:srgbClr val="231F20"/>
                    </a:solidFill>
                    <a:latin typeface="+mj-lt"/>
                    <a:ea typeface="Calibri" pitchFamily="34" charset="0"/>
                    <a:cs typeface="Times New Roman" pitchFamily="18" charset="0"/>
                  </a:rPr>
                  <a:t>5 Dec 2014 (orbit 49, </a:t>
                </a:r>
                <a:r>
                  <a:rPr lang="en-US" sz="1100" b="1" i="1" dirty="0">
                    <a:solidFill>
                      <a:srgbClr val="231F20"/>
                    </a:solidFill>
                    <a:latin typeface="+mn-lt"/>
                    <a:ea typeface="Calibri" pitchFamily="34" charset="0"/>
                    <a:cs typeface="Times New Roman" pitchFamily="18" charset="0"/>
                  </a:rPr>
                  <a:t>Ls</a:t>
                </a:r>
                <a:r>
                  <a:rPr lang="en-US" sz="1100" b="1" dirty="0">
                    <a:solidFill>
                      <a:srgbClr val="231F20"/>
                    </a:solidFill>
                    <a:latin typeface="+mn-lt"/>
                    <a:ea typeface="Calibri" pitchFamily="34" charset="0"/>
                    <a:cs typeface="Times New Roman" pitchFamily="18" charset="0"/>
                  </a:rPr>
                  <a:t> = </a:t>
                </a:r>
                <a:r>
                  <a:rPr lang="en-US" sz="1100" b="1" dirty="0">
                    <a:solidFill>
                      <a:srgbClr val="231F20"/>
                    </a:solidFill>
                    <a:latin typeface="+mj-lt"/>
                    <a:ea typeface="Calibri" pitchFamily="34" charset="0"/>
                    <a:cs typeface="Times New Roman" pitchFamily="18" charset="0"/>
                  </a:rPr>
                  <a:t>246.59, </a:t>
                </a:r>
                <a:r>
                  <a:rPr lang="en-US" sz="1100" b="1" dirty="0">
                    <a:solidFill>
                      <a:srgbClr val="231F20"/>
                    </a:solidFill>
                    <a:latin typeface="+mn-lt"/>
                    <a:ea typeface="Calibri" pitchFamily="34" charset="0"/>
                    <a:cs typeface="Times New Roman" pitchFamily="18" charset="0"/>
                  </a:rPr>
                  <a:t>LT = </a:t>
                </a:r>
                <a:r>
                  <a:rPr lang="en-US" sz="1100" b="1" dirty="0">
                    <a:solidFill>
                      <a:srgbClr val="231F20"/>
                    </a:solidFill>
                    <a:latin typeface="+mj-lt"/>
                    <a:ea typeface="Calibri" pitchFamily="34" charset="0"/>
                    <a:cs typeface="Times New Roman" pitchFamily="18" charset="0"/>
                  </a:rPr>
                  <a:t>9:48)</a:t>
                </a:r>
              </a:p>
            </p:txBody>
          </p:sp>
        </p:grpSp>
        <p:sp>
          <p:nvSpPr>
            <p:cNvPr id="9" name="TextBox 12"/>
            <p:cNvSpPr txBox="1">
              <a:spLocks noChangeArrowheads="1"/>
            </p:cNvSpPr>
            <p:nvPr/>
          </p:nvSpPr>
          <p:spPr bwMode="auto">
            <a:xfrm>
              <a:off x="3429000" y="1066800"/>
              <a:ext cx="3946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4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T1</a:t>
              </a:r>
            </a:p>
          </p:txBody>
        </p:sp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>
              <a:off x="4419600" y="1295400"/>
              <a:ext cx="3946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4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T2</a:t>
              </a:r>
            </a:p>
          </p:txBody>
        </p:sp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5257800" y="1676400"/>
              <a:ext cx="3946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4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T3</a:t>
              </a:r>
            </a:p>
          </p:txBody>
        </p:sp>
        <p:sp>
          <p:nvSpPr>
            <p:cNvPr id="12" name="TextBox 15"/>
            <p:cNvSpPr txBox="1">
              <a:spLocks noChangeArrowheads="1"/>
            </p:cNvSpPr>
            <p:nvPr/>
          </p:nvSpPr>
          <p:spPr bwMode="auto">
            <a:xfrm>
              <a:off x="5943600" y="1676400"/>
              <a:ext cx="3946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4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T4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136" y="17321"/>
            <a:ext cx="1667327" cy="122388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60" y="-70973"/>
            <a:ext cx="1592541" cy="131978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317071" y="6538912"/>
            <a:ext cx="32785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Martian Surface with the eyes of MOM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27363" y="6069548"/>
            <a:ext cx="4354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Brightness changes due to the dust effect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</p:spTree>
    <p:extLst>
      <p:ext uri="{BB962C8B-B14F-4D97-AF65-F5344CB8AC3E}">
        <p14:creationId xmlns:p14="http://schemas.microsoft.com/office/powerpoint/2010/main" val="2841760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Identification of Dust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26AA-22F2-4E53-BFEB-67884C62B93A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2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b="5328"/>
          <a:stretch>
            <a:fillRect/>
          </a:stretch>
        </p:blipFill>
        <p:spPr bwMode="auto">
          <a:xfrm>
            <a:off x="838200" y="2167900"/>
            <a:ext cx="6856828" cy="206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5" t="33704" r="62119" b="38013"/>
          <a:stretch>
            <a:fillRect/>
          </a:stretch>
        </p:blipFill>
        <p:spPr bwMode="auto">
          <a:xfrm>
            <a:off x="8610600" y="2125333"/>
            <a:ext cx="2557152" cy="206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4673" y="-55452"/>
            <a:ext cx="1667327" cy="12238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60" y="-70973"/>
            <a:ext cx="1592541" cy="131978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018585" y="4259346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Sharnov crater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22904" y="4236600"/>
            <a:ext cx="3964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Dust cloud activity captured in MCC</a:t>
            </a:r>
          </a:p>
        </p:txBody>
      </p:sp>
    </p:spTree>
    <p:extLst>
      <p:ext uri="{BB962C8B-B14F-4D97-AF65-F5344CB8AC3E}">
        <p14:creationId xmlns:p14="http://schemas.microsoft.com/office/powerpoint/2010/main" val="2307866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Identification of Dust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Martian Surface with the eyes of MOM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26AA-22F2-4E53-BFEB-67884C62B93A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60162"/>
            <a:ext cx="5126501" cy="21582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7" name="Picture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328" y="1589014"/>
            <a:ext cx="5337585" cy="4107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136" y="17321"/>
            <a:ext cx="1667327" cy="12238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60" y="-70973"/>
            <a:ext cx="1592541" cy="13197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87570" y="5859918"/>
            <a:ext cx="6189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higher difference describes the dust containing region </a:t>
            </a:r>
          </a:p>
        </p:txBody>
      </p:sp>
    </p:spTree>
    <p:extLst>
      <p:ext uri="{BB962C8B-B14F-4D97-AF65-F5344CB8AC3E}">
        <p14:creationId xmlns:p14="http://schemas.microsoft.com/office/powerpoint/2010/main" val="1998418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Global SWIR Albedo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001087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</a:rPr>
              <a:t>Fraction of incident solar radiation reflected by the surface.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</a:rPr>
              <a:t>Wavelength band 1.64-1.66 µm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</a:rPr>
              <a:t>Spatial resolution ~50 km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</a:rPr>
              <a:t>Low value – Dark surface (having volcanic rock basalt)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</a:rPr>
              <a:t>High Value – Covered with Dust.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26AA-22F2-4E53-BFEB-67884C62B93A}" type="slidenum">
              <a:rPr lang="en-US" smtClean="0"/>
              <a:t>18</a:t>
            </a:fld>
            <a:endParaRPr lang="en-US"/>
          </a:p>
        </p:txBody>
      </p:sp>
      <p:sp>
        <p:nvSpPr>
          <p:cNvPr id="9" name="object 3"/>
          <p:cNvSpPr/>
          <p:nvPr/>
        </p:nvSpPr>
        <p:spPr>
          <a:xfrm>
            <a:off x="5101357" y="1690688"/>
            <a:ext cx="6420611" cy="4621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136" y="17321"/>
            <a:ext cx="1667327" cy="12238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60" y="-70973"/>
            <a:ext cx="1592541" cy="13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45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790936"/>
            <a:ext cx="10515600" cy="621543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Average modelled wind speed - 3.26 m/s and 8</a:t>
            </a:r>
            <a:r>
              <a:rPr lang="en-US" sz="2000" baseline="300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O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 with respect to east direction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Surface with the eyes of MOM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26AA-22F2-4E53-BFEB-67884C62B93A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136" y="-6711"/>
            <a:ext cx="1667327" cy="1223889"/>
          </a:xfrm>
          <a:prstGeom prst="rect">
            <a:avLst/>
          </a:prstGeom>
        </p:spPr>
      </p:pic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62524"/>
            <a:ext cx="4487045" cy="3590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1217178"/>
            <a:ext cx="5867400" cy="44362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ectangle 11"/>
          <p:cNvSpPr/>
          <p:nvPr/>
        </p:nvSpPr>
        <p:spPr>
          <a:xfrm>
            <a:off x="2331219" y="420568"/>
            <a:ext cx="77123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Atmospheric Optical Depth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60" y="-70973"/>
            <a:ext cx="1592541" cy="13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4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49083" y="750925"/>
            <a:ext cx="9144000" cy="77023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‘Mangalyaan’ in Brief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4781" y="2015702"/>
            <a:ext cx="9144000" cy="355765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 First Interplanetary Mission of India.</a:t>
            </a:r>
          </a:p>
          <a:p>
            <a:r>
              <a:rPr lang="en-US" dirty="0">
                <a:solidFill>
                  <a:schemeClr val="bg1"/>
                </a:solidFill>
              </a:rPr>
              <a:t>Meaning -  ‘Mars-craft’(in Sanskrit)</a:t>
            </a:r>
          </a:p>
          <a:p>
            <a:r>
              <a:rPr lang="en-US" dirty="0">
                <a:solidFill>
                  <a:schemeClr val="bg1"/>
                </a:solidFill>
              </a:rPr>
              <a:t>Duration – 15 months</a:t>
            </a:r>
          </a:p>
          <a:p>
            <a:r>
              <a:rPr lang="en-US" dirty="0">
                <a:solidFill>
                  <a:schemeClr val="bg1"/>
                </a:solidFill>
              </a:rPr>
              <a:t>Budget -  450 cr.</a:t>
            </a:r>
          </a:p>
          <a:p>
            <a:r>
              <a:rPr lang="en-US" dirty="0">
                <a:solidFill>
                  <a:schemeClr val="bg1"/>
                </a:solidFill>
              </a:rPr>
              <a:t>Operator – ISRO</a:t>
            </a:r>
          </a:p>
          <a:p>
            <a:r>
              <a:rPr lang="en-US" dirty="0">
                <a:solidFill>
                  <a:schemeClr val="bg1"/>
                </a:solidFill>
              </a:rPr>
              <a:t>Launch Centre – SDSC</a:t>
            </a:r>
          </a:p>
          <a:p>
            <a:r>
              <a:rPr lang="en-US" dirty="0">
                <a:solidFill>
                  <a:schemeClr val="bg1"/>
                </a:solidFill>
              </a:rPr>
              <a:t>Launch date – 5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Nov. 2013</a:t>
            </a:r>
          </a:p>
          <a:p>
            <a:r>
              <a:rPr lang="en-US" dirty="0">
                <a:solidFill>
                  <a:schemeClr val="bg1"/>
                </a:solidFill>
              </a:rPr>
              <a:t>Orbital Insertion -  24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 Sep. 2014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bject 9"/>
          <p:cNvSpPr/>
          <p:nvPr/>
        </p:nvSpPr>
        <p:spPr>
          <a:xfrm>
            <a:off x="8494503" y="1994031"/>
            <a:ext cx="2822448" cy="3758183"/>
          </a:xfrm>
          <a:prstGeom prst="rect">
            <a:avLst/>
          </a:prstGeom>
          <a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6000"/>
                      </a14:imgEffect>
                      <a14:imgEffect>
                        <a14:brightnessContrast bright="28000" contrast="8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136" y="17321"/>
            <a:ext cx="1667327" cy="1223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60" y="-70973"/>
            <a:ext cx="1592541" cy="13197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26307" y="6488668"/>
            <a:ext cx="32785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Martian Surface with the eyes of MOM</a:t>
            </a:r>
          </a:p>
        </p:txBody>
      </p:sp>
    </p:spTree>
    <p:extLst>
      <p:ext uri="{BB962C8B-B14F-4D97-AF65-F5344CB8AC3E}">
        <p14:creationId xmlns:p14="http://schemas.microsoft.com/office/powerpoint/2010/main" val="1820543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930" y="557603"/>
            <a:ext cx="4534070" cy="90682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Polar Ice Cap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32" y="309489"/>
            <a:ext cx="5783973" cy="57114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966397" y="1788976"/>
            <a:ext cx="3932237" cy="4231995"/>
          </a:xfrm>
        </p:spPr>
        <p:txBody>
          <a:bodyPr>
            <a:no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Ls=0º is the start of northern spring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Ls=180º is the start of southern spring.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Northern winters (Ls=270-360º) - cap grows much larger.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Summer returns (Ls=90-180º) - - Polar cap shrinks in size.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Ice and Dust - “Polar Layered Terrain"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11/30/2016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26AA-22F2-4E53-BFEB-67884C62B93A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136" y="17321"/>
            <a:ext cx="1667327" cy="12238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460" y="-30628"/>
            <a:ext cx="1592541" cy="131978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54048" y="6477638"/>
            <a:ext cx="32785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Martian Surface with the eyes of MOM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</p:spTree>
    <p:extLst>
      <p:ext uri="{BB962C8B-B14F-4D97-AF65-F5344CB8AC3E}">
        <p14:creationId xmlns:p14="http://schemas.microsoft.com/office/powerpoint/2010/main" val="1411229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Future of MOM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MOM-II -2020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60" y="-70973"/>
            <a:ext cx="1592541" cy="13197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136" y="17321"/>
            <a:ext cx="1667327" cy="12238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92947" y="6488668"/>
            <a:ext cx="32785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Martian Surface with the eyes of MOM</a:t>
            </a:r>
          </a:p>
        </p:txBody>
      </p:sp>
      <p:sp>
        <p:nvSpPr>
          <p:cNvPr id="8" name="Rectangle 7"/>
          <p:cNvSpPr/>
          <p:nvPr/>
        </p:nvSpPr>
        <p:spPr>
          <a:xfrm>
            <a:off x="268528" y="6488668"/>
            <a:ext cx="1255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11/30/2016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38301" y="642711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21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249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0609" y="629265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It’s time to come back to Earth.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Hope you have enjoyed the journey with MOM.</a:t>
            </a:r>
          </a:p>
          <a:p>
            <a:r>
              <a:rPr lang="en-US" dirty="0">
                <a:solidFill>
                  <a:schemeClr val="bg1"/>
                </a:solidFill>
              </a:rPr>
              <a:t>Thanks.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136" y="17321"/>
            <a:ext cx="1667327" cy="1223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60" y="-70973"/>
            <a:ext cx="1592541" cy="13197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93448" y="6550223"/>
            <a:ext cx="32785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Martian Surface with the eyes of MOM</a:t>
            </a:r>
          </a:p>
        </p:txBody>
      </p:sp>
      <p:sp>
        <p:nvSpPr>
          <p:cNvPr id="9" name="Rectangle 8"/>
          <p:cNvSpPr/>
          <p:nvPr/>
        </p:nvSpPr>
        <p:spPr>
          <a:xfrm>
            <a:off x="438510" y="6396334"/>
            <a:ext cx="10182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11/30/2016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794609" y="6396334"/>
            <a:ext cx="448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288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4511" y="531520"/>
            <a:ext cx="9144000" cy="102999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Facts about MOM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9938" y="2833027"/>
            <a:ext cx="3436912" cy="3006969"/>
          </a:xfrm>
        </p:spPr>
        <p:txBody>
          <a:bodyPr/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PSLV, not GSLV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Trajectory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Budget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861" y="2238118"/>
            <a:ext cx="5905500" cy="2993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136" y="17321"/>
            <a:ext cx="1667327" cy="1223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60" y="-70973"/>
            <a:ext cx="1592541" cy="13197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42007" y="6488668"/>
            <a:ext cx="43078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Martian Surface with the eyes of MOM</a:t>
            </a:r>
          </a:p>
        </p:txBody>
      </p:sp>
    </p:spTree>
    <p:extLst>
      <p:ext uri="{BB962C8B-B14F-4D97-AF65-F5344CB8AC3E}">
        <p14:creationId xmlns:p14="http://schemas.microsoft.com/office/powerpoint/2010/main" val="727547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PSLV, not GSLV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26AA-22F2-4E53-BFEB-67884C62B93A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https://qph.ec.quoracdn.net/main-qimg-f1dfc2b947cdeb7fa3d8a6b087325dc4-c?convert_to_webp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045" y="2115414"/>
            <a:ext cx="1400175" cy="352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qph.ec.quoracdn.net/main-qimg-22dea6bd1c947d40f8e3694e91568541?convert_to_webp=tru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5" y="2117846"/>
            <a:ext cx="3438525" cy="355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543675" y="1631755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  <a:latin typeface="Georgia" panose="02040502050405020303" pitchFamily="18" charset="0"/>
              </a:rPr>
              <a:t>And Geo,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09800" y="1650544"/>
            <a:ext cx="2513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  <a:latin typeface="Georgia" panose="02040502050405020303" pitchFamily="18" charset="0"/>
              </a:rPr>
              <a:t>Meet my friends, Polar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352379" y="5733258"/>
            <a:ext cx="144084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Reliable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543675" y="5733258"/>
            <a:ext cx="343852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Powerful, but not Reliable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49152" y="3511918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Success Rate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762998" y="6536809"/>
            <a:ext cx="32785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Martian Surface with the eyes of MOM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</p:spTree>
    <p:extLst>
      <p:ext uri="{BB962C8B-B14F-4D97-AF65-F5344CB8AC3E}">
        <p14:creationId xmlns:p14="http://schemas.microsoft.com/office/powerpoint/2010/main" val="146321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118372339"/>
              </p:ext>
            </p:extLst>
          </p:nvPr>
        </p:nvGraphicFramePr>
        <p:xfrm>
          <a:off x="2209800" y="80407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26AA-22F2-4E53-BFEB-67884C62B93A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136" y="17321"/>
            <a:ext cx="1667327" cy="12238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60" y="-70973"/>
            <a:ext cx="1592541" cy="131978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581400" y="6488668"/>
            <a:ext cx="32785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Martian Surface with the eyes of MOM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</p:spTree>
    <p:extLst>
      <p:ext uri="{BB962C8B-B14F-4D97-AF65-F5344CB8AC3E}">
        <p14:creationId xmlns:p14="http://schemas.microsoft.com/office/powerpoint/2010/main" val="2872969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171450"/>
            <a:ext cx="9144000" cy="102235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Trajectory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219" y="1334477"/>
            <a:ext cx="6100762" cy="5155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3790443" y="6551433"/>
            <a:ext cx="32785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Martian Surface with the eyes of MOM</a:t>
            </a:r>
          </a:p>
        </p:txBody>
      </p:sp>
    </p:spTree>
    <p:extLst>
      <p:ext uri="{BB962C8B-B14F-4D97-AF65-F5344CB8AC3E}">
        <p14:creationId xmlns:p14="http://schemas.microsoft.com/office/powerpoint/2010/main" val="352865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1015"/>
            <a:ext cx="9144000" cy="177252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Objectives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3139" y="2575094"/>
            <a:ext cx="7244861" cy="2714358"/>
          </a:xfrm>
        </p:spPr>
        <p:txBody>
          <a:bodyPr>
            <a:norm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Mission Objectives : 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sz="1800" dirty="0">
                <a:solidFill>
                  <a:schemeClr val="bg1"/>
                </a:solidFill>
              </a:rPr>
              <a:t>Develop Technologies for Interplanetary Missions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Technical Objectives :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sz="1800" dirty="0">
                <a:solidFill>
                  <a:schemeClr val="bg1"/>
                </a:solidFill>
              </a:rPr>
              <a:t>Develop Mars Orbiter capable of Survive and Perform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Scientific Objectives :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sz="1800" dirty="0">
                <a:solidFill>
                  <a:schemeClr val="bg1"/>
                </a:solidFill>
              </a:rPr>
              <a:t>Exploration of Martian surface feature and atmosphere </a:t>
            </a:r>
            <a:endParaRPr lang="en-US" sz="1900" dirty="0">
              <a:solidFill>
                <a:schemeClr val="bg1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136" y="17321"/>
            <a:ext cx="1667327" cy="1223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60" y="-70973"/>
            <a:ext cx="1592541" cy="13197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32646" y="6488668"/>
            <a:ext cx="32785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Martian Surface with the eyes of MOM</a:t>
            </a:r>
          </a:p>
        </p:txBody>
      </p:sp>
    </p:spTree>
    <p:extLst>
      <p:ext uri="{BB962C8B-B14F-4D97-AF65-F5344CB8AC3E}">
        <p14:creationId xmlns:p14="http://schemas.microsoft.com/office/powerpoint/2010/main" val="2688695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Space-craft.. </a:t>
            </a:r>
          </a:p>
        </p:txBody>
      </p:sp>
      <p:sp>
        <p:nvSpPr>
          <p:cNvPr id="4" name="Rectangle 3"/>
          <p:cNvSpPr/>
          <p:nvPr/>
        </p:nvSpPr>
        <p:spPr>
          <a:xfrm>
            <a:off x="4128068" y="6488668"/>
            <a:ext cx="32785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Martian Surface with the eyes of MOM</a:t>
            </a:r>
          </a:p>
        </p:txBody>
      </p:sp>
    </p:spTree>
    <p:extLst>
      <p:ext uri="{BB962C8B-B14F-4D97-AF65-F5344CB8AC3E}">
        <p14:creationId xmlns:p14="http://schemas.microsoft.com/office/powerpoint/2010/main" val="3530131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Payloads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584183" y="2071248"/>
            <a:ext cx="3366452" cy="368458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MCC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MSM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LAP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MENCA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TIS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8" y="1783511"/>
            <a:ext cx="6260123" cy="358106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136" y="17321"/>
            <a:ext cx="1667327" cy="12238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60" y="-70973"/>
            <a:ext cx="1592541" cy="1319785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11/30/2016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26AA-22F2-4E53-BFEB-67884C62B93A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17114" y="6356350"/>
            <a:ext cx="32785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Martian Surface with the eyes of MOM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Martian Surface with the eyes of MOM</a:t>
            </a:r>
          </a:p>
        </p:txBody>
      </p:sp>
    </p:spTree>
    <p:extLst>
      <p:ext uri="{BB962C8B-B14F-4D97-AF65-F5344CB8AC3E}">
        <p14:creationId xmlns:p14="http://schemas.microsoft.com/office/powerpoint/2010/main" val="1915726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4485</TotalTime>
  <Words>641</Words>
  <Application>Microsoft Office PowerPoint</Application>
  <PresentationFormat>Widescreen</PresentationFormat>
  <Paragraphs>159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Courier New</vt:lpstr>
      <vt:lpstr>Georgia</vt:lpstr>
      <vt:lpstr>Palatino Linotype</vt:lpstr>
      <vt:lpstr>Times New Roman</vt:lpstr>
      <vt:lpstr>Office Theme</vt:lpstr>
      <vt:lpstr>Custom Design</vt:lpstr>
      <vt:lpstr>Martian Surface With The Eyes Of  Mars Orbiter Mission (MOM)</vt:lpstr>
      <vt:lpstr>‘Mangalyaan’ in Brief</vt:lpstr>
      <vt:lpstr>Facts about MOM</vt:lpstr>
      <vt:lpstr>PSLV, not GSLV</vt:lpstr>
      <vt:lpstr>PowerPoint Presentation</vt:lpstr>
      <vt:lpstr>Trajectory</vt:lpstr>
      <vt:lpstr>Objectives </vt:lpstr>
      <vt:lpstr>Space-craft.. </vt:lpstr>
      <vt:lpstr>Payloads</vt:lpstr>
      <vt:lpstr>Payloads </vt:lpstr>
      <vt:lpstr>Martian Surface</vt:lpstr>
      <vt:lpstr>Martian Seasons</vt:lpstr>
      <vt:lpstr>Valles Marineris</vt:lpstr>
      <vt:lpstr>Study Area</vt:lpstr>
      <vt:lpstr>Change in Brightness</vt:lpstr>
      <vt:lpstr>Identification of Dust</vt:lpstr>
      <vt:lpstr>Identification of Dust</vt:lpstr>
      <vt:lpstr>Global SWIR Albedo Map</vt:lpstr>
      <vt:lpstr>Average modelled wind speed - 3.26 m/s and 8O with respect to east direction.</vt:lpstr>
      <vt:lpstr>Polar Ice Cap</vt:lpstr>
      <vt:lpstr>Future of MOM</vt:lpstr>
      <vt:lpstr>It’s time to come back to Earth.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Objective</dc:title>
  <dc:creator>Abhishek Gupta</dc:creator>
  <cp:lastModifiedBy>Abhishek Gupta</cp:lastModifiedBy>
  <cp:revision>61</cp:revision>
  <dcterms:created xsi:type="dcterms:W3CDTF">2016-11-29T19:26:32Z</dcterms:created>
  <dcterms:modified xsi:type="dcterms:W3CDTF">2016-12-03T02:25:23Z</dcterms:modified>
</cp:coreProperties>
</file>